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406" r:id="rId2"/>
    <p:sldId id="418" r:id="rId3"/>
    <p:sldId id="419" r:id="rId4"/>
    <p:sldId id="420" r:id="rId5"/>
    <p:sldId id="341" r:id="rId6"/>
  </p:sldIdLst>
  <p:sldSz cx="9904413" cy="6858000"/>
  <p:notesSz cx="7104063" cy="10234613"/>
  <p:embeddedFontLst>
    <p:embeddedFont>
      <p:font typeface="HY울릉도B" panose="02030600000101010101" pitchFamily="18" charset="-127"/>
      <p:regular r:id="rId8"/>
    </p:embeddedFont>
    <p:embeddedFont>
      <p:font typeface="삼성긴고딕 Medium" panose="020B0600000101010101" charset="-127"/>
      <p:regular r:id="rId9"/>
    </p:embeddedFont>
    <p:embeddedFont>
      <p:font typeface="나눔고딕 ExtraBold" panose="020D0904000000000000" pitchFamily="50" charset="-127"/>
      <p:bold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orient="horz" pos="4104">
          <p15:clr>
            <a:srgbClr val="A4A3A4"/>
          </p15:clr>
        </p15:guide>
        <p15:guide id="3" orient="horz" pos="1253">
          <p15:clr>
            <a:srgbClr val="A4A3A4"/>
          </p15:clr>
        </p15:guide>
        <p15:guide id="4" orient="horz" pos="3954">
          <p15:clr>
            <a:srgbClr val="A4A3A4"/>
          </p15:clr>
        </p15:guide>
        <p15:guide id="5" orient="horz" pos="829">
          <p15:clr>
            <a:srgbClr val="A4A3A4"/>
          </p15:clr>
        </p15:guide>
        <p15:guide id="6" orient="horz" pos="1003">
          <p15:clr>
            <a:srgbClr val="A4A3A4"/>
          </p15:clr>
        </p15:guide>
        <p15:guide id="7" orient="horz" pos="2182">
          <p15:clr>
            <a:srgbClr val="A4A3A4"/>
          </p15:clr>
        </p15:guide>
        <p15:guide id="8" orient="horz" pos="3838">
          <p15:clr>
            <a:srgbClr val="A4A3A4"/>
          </p15:clr>
        </p15:guide>
        <p15:guide id="9" orient="horz" pos="1157">
          <p15:clr>
            <a:srgbClr val="A4A3A4"/>
          </p15:clr>
        </p15:guide>
        <p15:guide id="10" pos="3120">
          <p15:clr>
            <a:srgbClr val="A4A3A4"/>
          </p15:clr>
        </p15:guide>
        <p15:guide id="11" pos="216">
          <p15:clr>
            <a:srgbClr val="A4A3A4"/>
          </p15:clr>
        </p15:guide>
        <p15:guide id="12" pos="6022">
          <p15:clr>
            <a:srgbClr val="A4A3A4"/>
          </p15:clr>
        </p15:guide>
        <p15:guide id="13" pos="3028">
          <p15:clr>
            <a:srgbClr val="A4A3A4"/>
          </p15:clr>
        </p15:guide>
        <p15:guide id="14" pos="32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vekey2395" initials="l" lastIdx="0" clrIdx="0">
    <p:extLst>
      <p:ext uri="{19B8F6BF-5375-455C-9EA6-DF929625EA0E}">
        <p15:presenceInfo xmlns:p15="http://schemas.microsoft.com/office/powerpoint/2012/main" userId="S::livekey2395@365office.store::48b8e05e-4e98-4c9d-9c7d-0093adab45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6699"/>
    <a:srgbClr val="009999"/>
    <a:srgbClr val="33CCCC"/>
    <a:srgbClr val="FFFFFF"/>
    <a:srgbClr val="24BEB5"/>
    <a:srgbClr val="21B1AA"/>
    <a:srgbClr val="E0DFE5"/>
    <a:srgbClr val="26CCC4"/>
    <a:srgbClr val="1C7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6" autoAdjust="0"/>
  </p:normalViewPr>
  <p:slideViewPr>
    <p:cSldViewPr>
      <p:cViewPr varScale="1">
        <p:scale>
          <a:sx n="68" d="100"/>
          <a:sy n="68" d="100"/>
        </p:scale>
        <p:origin x="72" y="876"/>
      </p:cViewPr>
      <p:guideLst>
        <p:guide orient="horz" pos="618"/>
        <p:guide orient="horz" pos="4104"/>
        <p:guide orient="horz" pos="1253"/>
        <p:guide orient="horz" pos="3954"/>
        <p:guide orient="horz" pos="829"/>
        <p:guide orient="horz" pos="1003"/>
        <p:guide orient="horz" pos="2182"/>
        <p:guide orient="horz" pos="3838"/>
        <p:guide orient="horz" pos="1157"/>
        <p:guide pos="3120"/>
        <p:guide pos="216"/>
        <p:guide pos="6022"/>
        <p:guide pos="3028"/>
        <p:guide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E7C9673-CACF-4AFE-B0F3-8EFC169C9E41}" type="datetimeFigureOut">
              <a:rPr lang="ko-KR" altLang="en-US" smtClean="0"/>
              <a:pPr/>
              <a:t>2020-02-22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82638" y="768350"/>
            <a:ext cx="55387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03F2C92-BABB-47AC-8D38-EBFC9130B7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작업\2018. 01. 16_4차 산업혁명 선도인력 양성 과정소개서_집합콘텐츠그룹_안신영\psd\psd\내부속지'.jpg">
            <a:extLst>
              <a:ext uri="{FF2B5EF4-FFF2-40B4-BE49-F238E27FC236}">
                <a16:creationId xmlns:a16="http://schemas.microsoft.com/office/drawing/2014/main" id="{17F9E42A-7A6A-48EE-8498-E920F556ED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84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작업\2018. 01. 16_4차 산업혁명 선도인력 양성 과정소개서_집합콘텐츠그룹_안신영\psd\psd\내부속지'.jpg">
            <a:extLst>
              <a:ext uri="{FF2B5EF4-FFF2-40B4-BE49-F238E27FC236}">
                <a16:creationId xmlns:a16="http://schemas.microsoft.com/office/drawing/2014/main" id="{8E68B3E3-6342-453F-B050-55AD7883D9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 userDrawn="1"/>
        </p:nvGrpSpPr>
        <p:grpSpPr>
          <a:xfrm>
            <a:off x="26498" y="1916790"/>
            <a:ext cx="5688790" cy="1385166"/>
            <a:chOff x="1279696" y="1638095"/>
            <a:chExt cx="5688790" cy="1385166"/>
          </a:xfrm>
        </p:grpSpPr>
        <p:sp>
          <p:nvSpPr>
            <p:cNvPr id="6" name="TextBox 5"/>
            <p:cNvSpPr txBox="1"/>
            <p:nvPr/>
          </p:nvSpPr>
          <p:spPr>
            <a:xfrm>
              <a:off x="1279696" y="1638095"/>
              <a:ext cx="5688790" cy="110799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spcBef>
                  <a:spcPts val="600"/>
                </a:spcBef>
                <a:defRPr/>
              </a:pPr>
              <a:r>
                <a:rPr lang="en-US" altLang="ko-KR" sz="66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THANK YOU</a:t>
              </a:r>
              <a:endParaRPr lang="ko-KR" altLang="en-US" sz="66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7258" y="2646235"/>
              <a:ext cx="2911908" cy="37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defRPr/>
              </a:pPr>
              <a:r>
                <a:rPr lang="ko-KR" altLang="en-US" sz="1850" spc="4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감   사    합   </a:t>
              </a:r>
              <a:r>
                <a:rPr lang="ko-KR" altLang="en-US" sz="1850" spc="4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니</a:t>
              </a:r>
              <a:r>
                <a:rPr lang="ko-KR" altLang="en-US" sz="1850" spc="4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90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작업\2018. 01.16_4차 산업혁명 선도인력 양성 과정소개서_집합콘텐츠그룹_안신영\psd\속지_그린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1"/>
            <a:ext cx="990282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182294" y="164500"/>
            <a:ext cx="7726020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500" b="1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ko-KR" altLang="en-US"/>
              <a:t>타이틀을 입력하세요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9561851" y="6647762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defRPr/>
            </a:pPr>
            <a:fld id="{87EC810E-F784-4439-A0DB-2C7343AB6795}" type="slidenum">
              <a:rPr lang="en-US" altLang="ko-KR" sz="80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US" altLang="ko-KR"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작업\2018. 01.16_4차 산업혁명 선도인력 양성 과정소개서_집합콘텐츠그룹_안신영\psd\속지_그린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7" y="-1"/>
            <a:ext cx="9902826" cy="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9561851" y="6647762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defRPr/>
            </a:pPr>
            <a:fld id="{87EC810E-F784-4439-A0DB-2C7343AB6795}" type="slidenum">
              <a:rPr lang="en-US" altLang="ko-KR" sz="80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US" altLang="ko-KR"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3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작업\2018. 01. 16_4차 산업혁명 선도인력 양성 과정소개서_집합콘텐츠그룹_안신영\psd\psd\내부속지'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:\작업\2018. 01.16_4차 산업혁명 선도인력 양성 과정소개서_집합콘텐츠그룹_안신영\psd\속지_그린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7" y="-1"/>
            <a:ext cx="9902826" cy="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182294" y="164500"/>
            <a:ext cx="7726020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500" b="1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ko-KR" altLang="en-US"/>
              <a:t>타이틀을 입력하세요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9561851" y="6647762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defRPr/>
            </a:pPr>
            <a:fld id="{87EC810E-F784-4439-A0DB-2C7343AB6795}" type="slidenum">
              <a:rPr lang="en-US" altLang="ko-KR" sz="80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US" altLang="ko-KR"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00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작업\2018. 01. 16_4차 산업혁명 선도인력 양성 과정소개서_집합콘텐츠그룹_안신영\psd\psd\내부속지'.jpg">
            <a:extLst>
              <a:ext uri="{FF2B5EF4-FFF2-40B4-BE49-F238E27FC236}">
                <a16:creationId xmlns:a16="http://schemas.microsoft.com/office/drawing/2014/main" id="{A1561783-AF03-4CCD-83A4-5B8073449F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182294" y="164500"/>
            <a:ext cx="7726020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500" b="1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ko-KR" altLang="en-US"/>
              <a:t>타이틀을 입력하세요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9561851" y="6647762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defRPr/>
            </a:pPr>
            <a:fld id="{87EC810E-F784-4439-A0DB-2C7343AB6795}" type="slidenum">
              <a:rPr lang="en-US" altLang="ko-KR" sz="80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US" altLang="ko-KR"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9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9907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182294" y="164500"/>
            <a:ext cx="7726020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500" b="1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ko-KR" altLang="en-US"/>
              <a:t>타이틀을 입력하세요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9561851" y="6647762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r">
              <a:defRPr/>
            </a:pPr>
            <a:fld id="{87EC810E-F784-4439-A0DB-2C7343AB6795}" type="slidenum">
              <a:rPr lang="en-US" altLang="ko-KR" sz="800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r">
                <a:defRPr/>
              </a:pPr>
              <a:t>‹#›</a:t>
            </a:fld>
            <a:r>
              <a:rPr lang="en-US" altLang="ko-KR" sz="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Picture 2" descr="D:\작업\2018. 01.16_4차 산업혁명 선도인력 양성 과정소개서_집합콘텐츠그룹_안신영\psd\속지_그린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1"/>
            <a:ext cx="990282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21" y="274638"/>
            <a:ext cx="89139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1" y="1600201"/>
            <a:ext cx="89139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20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C2C19-10E2-4320-8ABB-8D84A3C7717E}" type="datetimeFigureOut">
              <a:rPr lang="ko-KR" altLang="en-US" smtClean="0"/>
              <a:pPr/>
              <a:t>2020-02-22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008" y="6356351"/>
            <a:ext cx="3136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163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41928-14D8-44F4-BAEA-D2A83F69BB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8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68" r:id="rId3"/>
    <p:sldLayoutId id="2147483683" r:id="rId4"/>
    <p:sldLayoutId id="2147483684" r:id="rId5"/>
    <p:sldLayoutId id="2147483679" r:id="rId6"/>
    <p:sldLayoutId id="214748368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C162EE-F666-4D3D-9C35-FC4A693724B5}"/>
              </a:ext>
            </a:extLst>
          </p:cNvPr>
          <p:cNvSpPr/>
          <p:nvPr/>
        </p:nvSpPr>
        <p:spPr>
          <a:xfrm>
            <a:off x="2477293" y="2780910"/>
            <a:ext cx="4949825" cy="7940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B" panose="02030600000101010101" pitchFamily="18" charset="-127"/>
                <a:ea typeface="HY울릉도B" panose="02030600000101010101" pitchFamily="18" charset="-127"/>
              </a:rPr>
              <a:t>프로젝트 주제 발표</a:t>
            </a:r>
            <a:endParaRPr lang="en-US" altLang="ko-KR" sz="36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4F3EBD-B1EE-4863-9DF3-5115F50CF854}"/>
              </a:ext>
            </a:extLst>
          </p:cNvPr>
          <p:cNvSpPr/>
          <p:nvPr/>
        </p:nvSpPr>
        <p:spPr>
          <a:xfrm>
            <a:off x="2791906" y="692620"/>
            <a:ext cx="4949825" cy="10787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2020</a:t>
            </a:r>
            <a:r>
              <a:rPr lang="ko-KR" altLang="en-US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년 </a:t>
            </a:r>
            <a:r>
              <a:rPr lang="en-US" altLang="ko-KR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4</a:t>
            </a:r>
            <a:r>
              <a:rPr lang="ko-KR" altLang="en-US" b="1" u="sng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차 산업혁명 선도인력 양성과정</a:t>
            </a:r>
            <a:endParaRPr lang="en-US" altLang="ko-KR" b="1" u="sng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딥러닝</a:t>
            </a:r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기반 </a:t>
            </a:r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AI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엔지니어링</a:t>
            </a:r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B0600000101010101" charset="-127"/>
                <a:ea typeface="나눔고딕 ExtraBold" panose="020B0600000101010101" charset="-127"/>
              </a:rPr>
              <a:t>과정</a:t>
            </a:r>
            <a:endParaRPr lang="en-US" altLang="ko-KR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DAC987-6F0E-468D-8CF5-F7E51023B9EE}"/>
              </a:ext>
            </a:extLst>
          </p:cNvPr>
          <p:cNvSpPr/>
          <p:nvPr/>
        </p:nvSpPr>
        <p:spPr>
          <a:xfrm>
            <a:off x="1711756" y="4797190"/>
            <a:ext cx="4949825" cy="9437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B" panose="02030600000101010101" pitchFamily="18" charset="-127"/>
                <a:ea typeface="HY울릉도B" panose="02030600000101010101" pitchFamily="18" charset="-127"/>
              </a:rPr>
              <a:t>팀명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B" panose="02030600000101010101" pitchFamily="18" charset="-127"/>
                <a:ea typeface="HY울릉도B" panose="02030600000101010101" pitchFamily="18" charset="-127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B" panose="02030600000101010101" pitchFamily="18" charset="-127"/>
                <a:ea typeface="HY울릉도B" panose="02030600000101010101" pitchFamily="18" charset="-127"/>
              </a:rPr>
              <a:t>팀원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B" panose="02030600000101010101" pitchFamily="18" charset="-127"/>
                <a:ea typeface="HY울릉도B" panose="02030600000101010101" pitchFamily="18" charset="-12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5283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EBBEDF32-61F4-4592-88A7-8546FAD4F2FD}"/>
              </a:ext>
            </a:extLst>
          </p:cNvPr>
          <p:cNvSpPr/>
          <p:nvPr/>
        </p:nvSpPr>
        <p:spPr>
          <a:xfrm>
            <a:off x="1812140" y="2924930"/>
            <a:ext cx="7273010" cy="2952410"/>
          </a:xfrm>
          <a:prstGeom prst="flowChartAlternateProcess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7EF71D31-FDB8-4314-804F-18B98CF8A0D7}"/>
              </a:ext>
            </a:extLst>
          </p:cNvPr>
          <p:cNvSpPr/>
          <p:nvPr/>
        </p:nvSpPr>
        <p:spPr>
          <a:xfrm>
            <a:off x="991656" y="764630"/>
            <a:ext cx="8065120" cy="1080150"/>
          </a:xfrm>
          <a:prstGeom prst="flowChartAlternateProcess">
            <a:avLst/>
          </a:prstGeom>
          <a:gradFill flip="none" rotWithShape="1">
            <a:gsLst>
              <a:gs pos="69000">
                <a:srgbClr val="009999">
                  <a:shade val="30000"/>
                  <a:satMod val="115000"/>
                </a:srgbClr>
              </a:gs>
              <a:gs pos="31000">
                <a:srgbClr val="009999">
                  <a:shade val="67500"/>
                  <a:satMod val="115000"/>
                </a:srgbClr>
              </a:gs>
              <a:gs pos="100000">
                <a:srgbClr val="009999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1. </a:t>
            </a:r>
            <a:r>
              <a:rPr lang="ko-KR" altLang="en-US" sz="2400" dirty="0">
                <a:solidFill>
                  <a:srgbClr val="FFC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프로젝트 </a:t>
            </a:r>
            <a:r>
              <a:rPr lang="ko-KR" altLang="en-US" sz="2400" dirty="0" err="1">
                <a:solidFill>
                  <a:srgbClr val="FFC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주제명</a:t>
            </a:r>
            <a:r>
              <a:rPr lang="ko-KR" altLang="en-US" sz="2400" dirty="0">
                <a:solidFill>
                  <a:srgbClr val="FFC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:</a:t>
            </a:r>
            <a:endParaRPr lang="ko-KR" altLang="en-US" sz="2400" dirty="0">
              <a:solidFill>
                <a:srgbClr val="FFC0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5" name="순서도: 다른 페이지 연결선 4">
            <a:extLst>
              <a:ext uri="{FF2B5EF4-FFF2-40B4-BE49-F238E27FC236}">
                <a16:creationId xmlns:a16="http://schemas.microsoft.com/office/drawing/2014/main" id="{C8F832F6-8DE2-4DF9-A207-BE2D05BDF033}"/>
              </a:ext>
            </a:extLst>
          </p:cNvPr>
          <p:cNvSpPr/>
          <p:nvPr/>
        </p:nvSpPr>
        <p:spPr>
          <a:xfrm>
            <a:off x="55526" y="2420860"/>
            <a:ext cx="4320600" cy="936130"/>
          </a:xfrm>
          <a:prstGeom prst="flowChartOffpageConnector">
            <a:avLst/>
          </a:prstGeom>
          <a:gradFill flip="none" rotWithShape="1">
            <a:gsLst>
              <a:gs pos="0">
                <a:srgbClr val="009999">
                  <a:shade val="30000"/>
                  <a:satMod val="115000"/>
                </a:srgbClr>
              </a:gs>
              <a:gs pos="50000">
                <a:srgbClr val="009999">
                  <a:shade val="67500"/>
                  <a:satMod val="115000"/>
                </a:srgbClr>
              </a:gs>
              <a:gs pos="100000">
                <a:srgbClr val="0099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FFCC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Contents</a:t>
            </a:r>
            <a:endParaRPr lang="ko-KR" altLang="en-US" sz="2400" dirty="0">
              <a:solidFill>
                <a:srgbClr val="FFCC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4E931-93FB-4C02-B437-F2AB18674ED6}"/>
              </a:ext>
            </a:extLst>
          </p:cNvPr>
          <p:cNvSpPr txBox="1"/>
          <p:nvPr/>
        </p:nvSpPr>
        <p:spPr>
          <a:xfrm>
            <a:off x="2575876" y="3429000"/>
            <a:ext cx="639309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프로젝트 개요 </a:t>
            </a:r>
            <a:r>
              <a:rPr lang="en-US" altLang="ko-KR" dirty="0"/>
              <a:t>-  </a:t>
            </a:r>
            <a:r>
              <a:rPr lang="ko-KR" altLang="en-US" dirty="0"/>
              <a:t>개념</a:t>
            </a:r>
            <a:r>
              <a:rPr lang="en-US" altLang="ko-KR" dirty="0"/>
              <a:t>, </a:t>
            </a:r>
            <a:r>
              <a:rPr lang="ko-KR" altLang="en-US" dirty="0"/>
              <a:t>목표</a:t>
            </a:r>
            <a:r>
              <a:rPr lang="en-US" altLang="ko-KR" dirty="0"/>
              <a:t>, </a:t>
            </a:r>
            <a:r>
              <a:rPr lang="ko-KR" altLang="en-US" dirty="0"/>
              <a:t>향후 계획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비즈니스 컨셉 </a:t>
            </a:r>
            <a:r>
              <a:rPr lang="en-US" altLang="ko-KR" dirty="0"/>
              <a:t>-  </a:t>
            </a:r>
            <a:r>
              <a:rPr lang="ko-KR" altLang="en-US" dirty="0"/>
              <a:t>수익모델</a:t>
            </a:r>
            <a:r>
              <a:rPr lang="en-US" altLang="ko-KR" dirty="0"/>
              <a:t>, </a:t>
            </a:r>
            <a:r>
              <a:rPr lang="ko-KR" altLang="en-US" dirty="0"/>
              <a:t>사업적 의도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이용자 분석    </a:t>
            </a:r>
            <a:r>
              <a:rPr lang="en-US" altLang="ko-KR" dirty="0"/>
              <a:t>- </a:t>
            </a:r>
            <a:r>
              <a:rPr lang="ko-KR" altLang="en-US" dirty="0"/>
              <a:t>이용자 군</a:t>
            </a:r>
            <a:r>
              <a:rPr lang="en-US" altLang="ko-KR" dirty="0"/>
              <a:t>, </a:t>
            </a:r>
            <a:r>
              <a:rPr lang="ko-KR" altLang="en-US" dirty="0"/>
              <a:t>목표이용자</a:t>
            </a:r>
            <a:r>
              <a:rPr lang="en-US" altLang="ko-KR" dirty="0"/>
              <a:t>, </a:t>
            </a:r>
            <a:r>
              <a:rPr lang="ko-KR" altLang="en-US" dirty="0"/>
              <a:t>이용자 특징분석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다 사이트 벤치 마킹 분석</a:t>
            </a:r>
            <a:r>
              <a:rPr lang="en-US" altLang="ko-KR" dirty="0"/>
              <a:t>(</a:t>
            </a:r>
            <a:r>
              <a:rPr lang="ko-KR" altLang="en-US" dirty="0"/>
              <a:t>유사 사이트 분석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51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EE78FC16-9D8E-4B81-9292-578D00C3FAED}"/>
              </a:ext>
            </a:extLst>
          </p:cNvPr>
          <p:cNvSpPr/>
          <p:nvPr/>
        </p:nvSpPr>
        <p:spPr>
          <a:xfrm>
            <a:off x="307561" y="620610"/>
            <a:ext cx="9289290" cy="6050750"/>
          </a:xfrm>
          <a:prstGeom prst="flowChartAlternateProcess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98A7F55C-BFDF-4F45-877D-A288428EB26C}"/>
              </a:ext>
            </a:extLst>
          </p:cNvPr>
          <p:cNvSpPr/>
          <p:nvPr/>
        </p:nvSpPr>
        <p:spPr>
          <a:xfrm>
            <a:off x="-16484" y="44530"/>
            <a:ext cx="4320600" cy="936130"/>
          </a:xfrm>
          <a:prstGeom prst="flowChartOffpageConnector">
            <a:avLst/>
          </a:prstGeom>
          <a:gradFill flip="none" rotWithShape="1">
            <a:gsLst>
              <a:gs pos="0">
                <a:srgbClr val="009999">
                  <a:shade val="30000"/>
                  <a:satMod val="115000"/>
                </a:srgbClr>
              </a:gs>
              <a:gs pos="50000">
                <a:srgbClr val="009999">
                  <a:shade val="67500"/>
                  <a:satMod val="115000"/>
                </a:srgbClr>
              </a:gs>
              <a:gs pos="100000">
                <a:srgbClr val="0099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FFCC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1. </a:t>
            </a:r>
            <a:r>
              <a:rPr lang="en-US" altLang="ko-KR" sz="2400" dirty="0" err="1">
                <a:solidFill>
                  <a:srgbClr val="FFCC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Aaaaaaaaa</a:t>
            </a:r>
            <a:endParaRPr lang="ko-KR" altLang="en-US" sz="2400" dirty="0">
              <a:solidFill>
                <a:srgbClr val="FFCC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51BC5-42B9-4E9B-B11D-B58334DB4728}"/>
              </a:ext>
            </a:extLst>
          </p:cNvPr>
          <p:cNvSpPr txBox="1"/>
          <p:nvPr/>
        </p:nvSpPr>
        <p:spPr>
          <a:xfrm>
            <a:off x="1040110" y="1268700"/>
            <a:ext cx="787264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/>
              <a:t>Aaaaaaaaa</a:t>
            </a:r>
            <a:r>
              <a:rPr lang="en-US" altLang="ko-KR" dirty="0"/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1.1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58312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EE78FC16-9D8E-4B81-9292-578D00C3FAED}"/>
              </a:ext>
            </a:extLst>
          </p:cNvPr>
          <p:cNvSpPr/>
          <p:nvPr/>
        </p:nvSpPr>
        <p:spPr>
          <a:xfrm>
            <a:off x="307561" y="620610"/>
            <a:ext cx="9289290" cy="6050750"/>
          </a:xfrm>
          <a:prstGeom prst="flowChartAlternateProcess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1400" dirty="0"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98A7F55C-BFDF-4F45-877D-A288428EB26C}"/>
              </a:ext>
            </a:extLst>
          </p:cNvPr>
          <p:cNvSpPr/>
          <p:nvPr/>
        </p:nvSpPr>
        <p:spPr>
          <a:xfrm>
            <a:off x="-16484" y="44530"/>
            <a:ext cx="4320600" cy="936130"/>
          </a:xfrm>
          <a:prstGeom prst="flowChartOffpageConnector">
            <a:avLst/>
          </a:prstGeom>
          <a:gradFill flip="none" rotWithShape="1">
            <a:gsLst>
              <a:gs pos="0">
                <a:srgbClr val="009999">
                  <a:shade val="30000"/>
                  <a:satMod val="115000"/>
                </a:srgbClr>
              </a:gs>
              <a:gs pos="50000">
                <a:srgbClr val="009999">
                  <a:shade val="67500"/>
                  <a:satMod val="115000"/>
                </a:srgbClr>
              </a:gs>
              <a:gs pos="100000">
                <a:srgbClr val="009999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FFCC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1. </a:t>
            </a:r>
            <a:r>
              <a:rPr lang="en-US" altLang="ko-KR" sz="2400" dirty="0" err="1">
                <a:solidFill>
                  <a:srgbClr val="FFCC0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Aaaaaaaaa</a:t>
            </a:r>
            <a:endParaRPr lang="ko-KR" altLang="en-US" sz="2400" dirty="0">
              <a:solidFill>
                <a:srgbClr val="FFCC0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51BC5-42B9-4E9B-B11D-B58334DB4728}"/>
              </a:ext>
            </a:extLst>
          </p:cNvPr>
          <p:cNvSpPr txBox="1"/>
          <p:nvPr/>
        </p:nvSpPr>
        <p:spPr>
          <a:xfrm>
            <a:off x="1040110" y="1268700"/>
            <a:ext cx="787264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err="1"/>
              <a:t>Aaaaaaaaa</a:t>
            </a:r>
            <a:r>
              <a:rPr lang="en-US" altLang="ko-KR" dirty="0"/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1.1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338898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76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임베디드">
      <a:dk1>
        <a:sysClr val="windowText" lastClr="000000"/>
      </a:dk1>
      <a:lt1>
        <a:sysClr val="window" lastClr="FFFFFF"/>
      </a:lt1>
      <a:dk2>
        <a:srgbClr val="24BEB5"/>
      </a:dk2>
      <a:lt2>
        <a:srgbClr val="024980"/>
      </a:lt2>
      <a:accent1>
        <a:srgbClr val="2280E8"/>
      </a:accent1>
      <a:accent2>
        <a:srgbClr val="93B2FA"/>
      </a:accent2>
      <a:accent3>
        <a:srgbClr val="6956E0"/>
      </a:accent3>
      <a:accent4>
        <a:srgbClr val="ED5323"/>
      </a:accent4>
      <a:accent5>
        <a:srgbClr val="24BEB5"/>
      </a:accent5>
      <a:accent6>
        <a:srgbClr val="F48E21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7995</TotalTime>
  <Words>75</Words>
  <Application>Microsoft Office PowerPoint</Application>
  <PresentationFormat>사용자 지정</PresentationFormat>
  <Paragraphs>19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나눔고딕 ExtraBold</vt:lpstr>
      <vt:lpstr>HY울릉도B</vt:lpstr>
      <vt:lpstr>맑은 고딕</vt:lpstr>
      <vt:lpstr>Arial</vt:lpstr>
      <vt:lpstr>삼성긴고딕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credu</dc:creator>
  <cp:lastModifiedBy>song mj</cp:lastModifiedBy>
  <cp:revision>643</cp:revision>
  <cp:lastPrinted>2018-02-06T01:16:45Z</cp:lastPrinted>
  <dcterms:created xsi:type="dcterms:W3CDTF">2017-01-02T01:56:58Z</dcterms:created>
  <dcterms:modified xsi:type="dcterms:W3CDTF">2020-02-22T06:19:12Z</dcterms:modified>
</cp:coreProperties>
</file>